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4"/>
  </p:notesMasterIdLst>
  <p:handoutMasterIdLst>
    <p:handoutMasterId r:id="rId25"/>
  </p:handoutMasterIdLst>
  <p:sldIdLst>
    <p:sldId id="256" r:id="rId2"/>
    <p:sldId id="258" r:id="rId3"/>
    <p:sldId id="318" r:id="rId4"/>
    <p:sldId id="320" r:id="rId5"/>
    <p:sldId id="286" r:id="rId6"/>
    <p:sldId id="319"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65"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5701A37-4C97-4E99-BAAF-022BA46EC0F6}" type="datetimeFigureOut">
              <a:rPr lang="en-US" smtClean="0"/>
              <a:t>02/08/11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B628FD0-1EBF-419C-A7CB-92FCA706928B}"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5A1C84-0999-4544-9EC5-8852EFC644E3}" type="datetimeFigureOut">
              <a:rPr lang="en-US" smtClean="0"/>
              <a:pPr/>
              <a:t>02/08/11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02/08/11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02/08/11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02/08/11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02/08/11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02/08/11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02/08/11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02/08/11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02/08/11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02/08/11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a:t>
            </a:r>
            <a:r>
              <a:rPr lang="en-US" sz="6000" b="1" dirty="0" smtClean="0">
                <a:latin typeface="Colonna MT" pitchFamily="82" charset="0"/>
              </a:rPr>
              <a:t>Fifth </a:t>
            </a:r>
            <a:r>
              <a:rPr lang="en-US" sz="6000" b="1" dirty="0" smtClean="0">
                <a:latin typeface="Colonna MT" pitchFamily="82" charset="0"/>
              </a:rPr>
              <a:t>~</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Every addition would be Law. The Gospel demands nothing of us; it only says: “Come, eat and drink.” </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7. </a:t>
            </a:r>
            <a:r>
              <a:rPr lang="en-US" sz="2800" dirty="0" smtClean="0"/>
              <a:t>When presenting the Gospel, we should simply say, </a:t>
            </a:r>
            <a:r>
              <a:rPr lang="en-US" sz="2800" dirty="0" smtClean="0"/>
              <a:t>“Accept this </a:t>
            </a:r>
            <a:r>
              <a:rPr lang="en-US" sz="2800" dirty="0" smtClean="0"/>
              <a:t>message!" </a:t>
            </a:r>
            <a:r>
              <a:rPr lang="en-US" sz="2800" dirty="0" smtClean="0"/>
              <a:t> What would any addition to this be?</a:t>
            </a:r>
            <a:r>
              <a:rPr lang="en-US" sz="2800" i="1" dirty="0" smtClean="0"/>
              <a:t> </a:t>
            </a:r>
            <a:r>
              <a:rPr lang="en-US" sz="2800" dirty="0" smtClean="0"/>
              <a:t>(</a:t>
            </a:r>
            <a:r>
              <a:rPr lang="en-US" sz="2800" dirty="0" smtClean="0"/>
              <a:t>pg </a:t>
            </a:r>
            <a:r>
              <a:rPr lang="en-US" sz="2800" dirty="0" smtClean="0"/>
              <a:t>38)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Faith is not the mere thought “I believe.” My </a:t>
            </a:r>
            <a:r>
              <a:rPr lang="en-US" i="1" dirty="0" smtClean="0"/>
              <a:t>whole heart must have become seized by the Gospel </a:t>
            </a:r>
            <a:r>
              <a:rPr lang="en-US" i="1" dirty="0" smtClean="0"/>
              <a:t> </a:t>
            </a:r>
            <a:r>
              <a:rPr lang="en-US" dirty="0" smtClean="0"/>
              <a:t>and </a:t>
            </a:r>
            <a:r>
              <a:rPr lang="en-US" dirty="0" smtClean="0"/>
              <a:t>have come to rest in it. When that happens, I am transformed and cannot but love and serve </a:t>
            </a:r>
            <a:r>
              <a:rPr lang="en-US" dirty="0" smtClean="0"/>
              <a:t>God.</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8. </a:t>
            </a:r>
            <a:r>
              <a:rPr lang="en-US" sz="2800" dirty="0" smtClean="0"/>
              <a:t>What is faith? Is it the </a:t>
            </a:r>
            <a:r>
              <a:rPr lang="en-US" sz="2800" dirty="0" smtClean="0"/>
              <a:t>mere thought, "I believe"? If not, what is it?</a:t>
            </a:r>
            <a:r>
              <a:rPr lang="en-US" sz="2800" dirty="0" smtClean="0"/>
              <a:t>(</a:t>
            </a:r>
            <a:r>
              <a:rPr lang="en-US" sz="2800" dirty="0" smtClean="0"/>
              <a:t>pg </a:t>
            </a:r>
            <a:r>
              <a:rPr lang="en-US" sz="2800" dirty="0" smtClean="0"/>
              <a:t>38)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“Admonitions  </a:t>
            </a:r>
            <a:r>
              <a:rPr lang="en-US" dirty="0" smtClean="0"/>
              <a:t>must </a:t>
            </a:r>
            <a:r>
              <a:rPr lang="en-US" dirty="0" smtClean="0"/>
              <a:t>not be brought into the solemn meeting where God justifies the </a:t>
            </a:r>
            <a:r>
              <a:rPr lang="en-US" dirty="0" smtClean="0"/>
              <a:t>sinner.</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9. </a:t>
            </a:r>
            <a:r>
              <a:rPr lang="en-US" sz="2800" dirty="0" smtClean="0"/>
              <a:t>W</a:t>
            </a:r>
            <a:r>
              <a:rPr lang="en-US" sz="2800" dirty="0" smtClean="0"/>
              <a:t>hat </a:t>
            </a:r>
            <a:r>
              <a:rPr lang="en-US" sz="2800" dirty="0" smtClean="0"/>
              <a:t>must </a:t>
            </a:r>
            <a:r>
              <a:rPr lang="en-US" sz="2800" i="1" dirty="0" smtClean="0"/>
              <a:t>never</a:t>
            </a:r>
            <a:r>
              <a:rPr lang="en-US" sz="2800" dirty="0" smtClean="0"/>
              <a:t> </a:t>
            </a:r>
            <a:r>
              <a:rPr lang="en-US" sz="2800" dirty="0" smtClean="0"/>
              <a:t> be </a:t>
            </a:r>
            <a:r>
              <a:rPr lang="en-US" sz="2800" dirty="0" smtClean="0"/>
              <a:t>brought into "the solemn meeting where God justifies the center," </a:t>
            </a:r>
            <a:r>
              <a:rPr lang="en-US" sz="2800" dirty="0" smtClean="0"/>
              <a:t>(that </a:t>
            </a:r>
            <a:r>
              <a:rPr lang="en-US" sz="2800" dirty="0" smtClean="0"/>
              <a:t>is, the proclamation of the </a:t>
            </a:r>
            <a:r>
              <a:rPr lang="en-US" sz="2800" dirty="0" smtClean="0"/>
              <a:t>Gospel) </a:t>
            </a:r>
            <a:r>
              <a:rPr lang="en-US" sz="2800" dirty="0" smtClean="0"/>
              <a:t>(pg 38)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Law is all about conditions, but we dare never place any conditions on the Gospel. </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10. </a:t>
            </a:r>
            <a:r>
              <a:rPr lang="en-US" sz="2800" dirty="0" smtClean="0"/>
              <a:t>Gerhardt said, </a:t>
            </a:r>
            <a:r>
              <a:rPr lang="en-US" sz="2800" dirty="0" smtClean="0"/>
              <a:t>“A </a:t>
            </a:r>
            <a:r>
              <a:rPr lang="en-US" sz="2800" dirty="0" smtClean="0"/>
              <a:t>hedge must be made </a:t>
            </a:r>
            <a:r>
              <a:rPr lang="en-US" sz="2800" dirty="0" smtClean="0"/>
              <a:t>around Mt. Sinai</a:t>
            </a:r>
            <a:r>
              <a:rPr lang="en-US" sz="2800" dirty="0" smtClean="0"/>
              <a:t>, but not around </a:t>
            </a:r>
            <a:r>
              <a:rPr lang="en-US" sz="2800" dirty="0" smtClean="0"/>
              <a:t>Golgotha." </a:t>
            </a:r>
            <a:r>
              <a:rPr lang="en-US" sz="2800" dirty="0" smtClean="0"/>
              <a:t>what do you think that means</a:t>
            </a:r>
            <a:r>
              <a:rPr lang="en-US" sz="2800" dirty="0" smtClean="0"/>
              <a:t>? </a:t>
            </a:r>
            <a:r>
              <a:rPr lang="en-US" sz="2800" dirty="0" smtClean="0"/>
              <a:t>(</a:t>
            </a:r>
            <a:r>
              <a:rPr lang="en-US" sz="2800" dirty="0" smtClean="0"/>
              <a:t>pg </a:t>
            </a:r>
            <a:r>
              <a:rPr lang="en-US" sz="2800" dirty="0" smtClean="0"/>
              <a:t>39)</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a:t>
            </a:r>
            <a:r>
              <a:rPr lang="en-US" dirty="0" smtClean="0"/>
              <a:t>binding and the releasing key. The binding key locks heaven; the releasing key opens it</a:t>
            </a:r>
            <a:r>
              <a:rPr lang="en-US" dirty="0" smtClean="0"/>
              <a:t>.</a:t>
            </a:r>
            <a:r>
              <a:rPr lang="en-US" dirty="0" smtClean="0"/>
              <a:t>”</a:t>
            </a:r>
          </a:p>
          <a:p>
            <a:r>
              <a:rPr lang="en-US" dirty="0" smtClean="0"/>
              <a:t> </a:t>
            </a:r>
            <a:r>
              <a:rPr lang="en-US" dirty="0" smtClean="0"/>
              <a:t>[Jesus said,] </a:t>
            </a:r>
            <a:r>
              <a:rPr lang="en-US" i="1" dirty="0" smtClean="0"/>
              <a:t>I </a:t>
            </a:r>
            <a:r>
              <a:rPr lang="en-US" i="1" dirty="0" smtClean="0"/>
              <a:t>will give you the keys of the kingdom of heaven, and whatever you bind on earth will be bound in heaven, and whatever you loose on earth will be loosed in heaven." (Mat 16:19 NKJ)</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a:t>
            </a:r>
            <a:r>
              <a:rPr lang="en-US" sz="2800" dirty="0" smtClean="0"/>
              <a:t>The Lord </a:t>
            </a:r>
            <a:r>
              <a:rPr lang="en-US" sz="2800" dirty="0" smtClean="0"/>
              <a:t>has given two keys to his </a:t>
            </a:r>
            <a:r>
              <a:rPr lang="en-US" sz="2800" dirty="0" smtClean="0"/>
              <a:t>Church (that is</a:t>
            </a:r>
            <a:r>
              <a:rPr lang="en-US" sz="2800" dirty="0" smtClean="0"/>
              <a:t>, all </a:t>
            </a:r>
            <a:r>
              <a:rPr lang="en-US" sz="2800" dirty="0" smtClean="0"/>
              <a:t>believers). </a:t>
            </a:r>
            <a:r>
              <a:rPr lang="en-US" sz="2800" dirty="0" smtClean="0"/>
              <a:t>What do these </a:t>
            </a:r>
            <a:r>
              <a:rPr lang="en-US" sz="2800" dirty="0" smtClean="0"/>
              <a:t>two </a:t>
            </a:r>
            <a:r>
              <a:rPr lang="en-US" sz="2800" dirty="0" smtClean="0"/>
              <a:t>keys do</a:t>
            </a:r>
            <a:r>
              <a:rPr lang="en-US" sz="2800" dirty="0" smtClean="0"/>
              <a:t>? </a:t>
            </a:r>
            <a:r>
              <a:rPr lang="en-US" sz="2800" dirty="0" smtClean="0"/>
              <a:t>(</a:t>
            </a:r>
            <a:r>
              <a:rPr lang="en-US" sz="2800" dirty="0" smtClean="0"/>
              <a:t>pg </a:t>
            </a:r>
            <a:r>
              <a:rPr lang="en-US" sz="2800" dirty="0" smtClean="0"/>
              <a:t>39)</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Forgiveness of sin must not be proclaimed </a:t>
            </a:r>
            <a:r>
              <a:rPr lang="en-US" i="1" dirty="0" smtClean="0"/>
              <a:t>to impenitent and secure sinners</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12. </a:t>
            </a:r>
            <a:r>
              <a:rPr lang="en-US" sz="2800" dirty="0" smtClean="0"/>
              <a:t>this </a:t>
            </a:r>
            <a:r>
              <a:rPr lang="en-US" sz="2800" dirty="0" smtClean="0"/>
              <a:t>Ministry (or administration) </a:t>
            </a:r>
            <a:r>
              <a:rPr lang="en-US" sz="2800" dirty="0" smtClean="0"/>
              <a:t>of the </a:t>
            </a:r>
            <a:r>
              <a:rPr lang="en-US" sz="2800" dirty="0" smtClean="0"/>
              <a:t>Keys </a:t>
            </a:r>
            <a:r>
              <a:rPr lang="en-US" sz="2800" dirty="0" smtClean="0"/>
              <a:t>is the second area in which it is especially important to maintain the distinction between Law and Gospel. To </a:t>
            </a:r>
            <a:r>
              <a:rPr lang="en-US" sz="2800" dirty="0" smtClean="0"/>
              <a:t>whom </a:t>
            </a:r>
            <a:r>
              <a:rPr lang="en-US" sz="2800" dirty="0" smtClean="0"/>
              <a:t>should forgiveness of </a:t>
            </a:r>
            <a:r>
              <a:rPr lang="en-US" sz="2800" dirty="0" smtClean="0"/>
              <a:t>sins </a:t>
            </a:r>
            <a:r>
              <a:rPr lang="en-US" sz="2800" i="1" dirty="0" smtClean="0"/>
              <a:t>never </a:t>
            </a:r>
            <a:r>
              <a:rPr lang="en-US" sz="2800" dirty="0" smtClean="0"/>
              <a:t>be proclaimed</a:t>
            </a:r>
            <a:r>
              <a:rPr lang="en-US" sz="2800" dirty="0" smtClean="0"/>
              <a:t>? </a:t>
            </a:r>
            <a:r>
              <a:rPr lang="en-US" sz="2800" dirty="0" smtClean="0"/>
              <a:t>(</a:t>
            </a:r>
            <a:r>
              <a:rPr lang="en-US" sz="2800" dirty="0" smtClean="0"/>
              <a:t>pg </a:t>
            </a:r>
            <a:r>
              <a:rPr lang="en-US" sz="2800" dirty="0" smtClean="0"/>
              <a:t>39)</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However, when I speak in public, the situation is different. There I must take into consideration chiefly the elect children of God. </a:t>
            </a:r>
            <a:r>
              <a:rPr lang="en-US" i="1" dirty="0" smtClean="0"/>
              <a:t>Still I must preach the Law even there</a:t>
            </a:r>
            <a:r>
              <a:rPr lang="en-US" dirty="0" smtClean="0"/>
              <a:t>.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13. </a:t>
            </a:r>
            <a:r>
              <a:rPr lang="en-US" sz="2800" dirty="0" smtClean="0"/>
              <a:t>H</a:t>
            </a:r>
            <a:r>
              <a:rPr lang="en-US" sz="2800" dirty="0" smtClean="0"/>
              <a:t>ow </a:t>
            </a:r>
            <a:r>
              <a:rPr lang="en-US" sz="2800" dirty="0" smtClean="0"/>
              <a:t>is it different when a Christian speaks to an </a:t>
            </a:r>
            <a:r>
              <a:rPr lang="en-US" sz="2800" dirty="0" smtClean="0"/>
              <a:t>another individual</a:t>
            </a:r>
            <a:r>
              <a:rPr lang="en-US" sz="2800" dirty="0" smtClean="0"/>
              <a:t>, compared </a:t>
            </a:r>
            <a:r>
              <a:rPr lang="en-US" sz="2800" dirty="0" smtClean="0"/>
              <a:t>to when </a:t>
            </a:r>
            <a:r>
              <a:rPr lang="en-US" sz="2800" dirty="0" smtClean="0"/>
              <a:t>a pastor </a:t>
            </a:r>
            <a:r>
              <a:rPr lang="en-US" sz="2800" dirty="0" smtClean="0"/>
              <a:t>preaches </a:t>
            </a:r>
            <a:r>
              <a:rPr lang="en-US" sz="2800" dirty="0" smtClean="0"/>
              <a:t>to a congregation? What must be presented </a:t>
            </a:r>
            <a:r>
              <a:rPr lang="en-US" sz="2800" dirty="0" smtClean="0"/>
              <a:t>even to a </a:t>
            </a:r>
            <a:r>
              <a:rPr lang="en-US" sz="2800" dirty="0" smtClean="0"/>
              <a:t>Christian congregation</a:t>
            </a:r>
            <a:r>
              <a:rPr lang="en-US" sz="2800" dirty="0" smtClean="0"/>
              <a:t>? </a:t>
            </a:r>
            <a:r>
              <a:rPr lang="en-US" sz="2800" dirty="0" smtClean="0"/>
              <a:t>(</a:t>
            </a:r>
            <a:r>
              <a:rPr lang="en-US" sz="2800" dirty="0" smtClean="0"/>
              <a:t>pg </a:t>
            </a:r>
            <a:r>
              <a:rPr lang="en-US" sz="2800" dirty="0" smtClean="0"/>
              <a:t>39)</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Woe to him who </a:t>
            </a:r>
            <a:r>
              <a:rPr lang="en-US" i="1" dirty="0" smtClean="0"/>
              <a:t>injects poison into the doctrine of justification! </a:t>
            </a:r>
            <a:r>
              <a:rPr lang="en-US" i="1" dirty="0" smtClean="0"/>
              <a:t> </a:t>
            </a:r>
            <a:r>
              <a:rPr lang="en-US" dirty="0" smtClean="0"/>
              <a:t>He </a:t>
            </a:r>
            <a:r>
              <a:rPr lang="en-US" dirty="0" smtClean="0"/>
              <a:t>poisons the well which God has dug for man’s salvation.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14.  </a:t>
            </a:r>
            <a:r>
              <a:rPr lang="en-US" sz="2800" dirty="0" smtClean="0"/>
              <a:t>A </a:t>
            </a:r>
            <a:r>
              <a:rPr lang="en-US" sz="2800" dirty="0" smtClean="0"/>
              <a:t>person "poisons the well which God has dug for man's salvation," when he does </a:t>
            </a:r>
            <a:r>
              <a:rPr lang="en-US" sz="2800" i="1" dirty="0" smtClean="0"/>
              <a:t>what? </a:t>
            </a:r>
            <a:r>
              <a:rPr lang="en-US" sz="2800" i="1" dirty="0" smtClean="0"/>
              <a:t> </a:t>
            </a:r>
            <a:r>
              <a:rPr lang="en-US" sz="2800" dirty="0" smtClean="0"/>
              <a:t>(pg 40)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Woe to him who says that he must contribute something towards his own salvation! </a:t>
            </a:r>
            <a:r>
              <a:rPr lang="en-US" i="1" dirty="0" smtClean="0"/>
              <a:t>He deprives Christ of His entire merit. </a:t>
            </a:r>
            <a:r>
              <a:rPr lang="en-US" dirty="0" smtClean="0"/>
              <a:t>For Jesus is called the </a:t>
            </a:r>
            <a:r>
              <a:rPr lang="en-US" dirty="0" smtClean="0"/>
              <a:t>Savior, not </a:t>
            </a:r>
            <a:r>
              <a:rPr lang="en-US" dirty="0" smtClean="0"/>
              <a:t>a helper towards </a:t>
            </a:r>
            <a:r>
              <a:rPr lang="en-US" dirty="0" smtClean="0"/>
              <a:t>salvation.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a:t>
            </a:r>
            <a:r>
              <a:rPr lang="en-US" sz="2800" dirty="0" smtClean="0"/>
              <a:t> </a:t>
            </a:r>
            <a:r>
              <a:rPr lang="en-US" sz="2800" dirty="0" smtClean="0"/>
              <a:t>What if we </a:t>
            </a:r>
            <a:r>
              <a:rPr lang="en-US" sz="2800" dirty="0" smtClean="0"/>
              <a:t>credit a </a:t>
            </a:r>
            <a:r>
              <a:rPr lang="en-US" sz="2800" dirty="0" smtClean="0"/>
              <a:t>person </a:t>
            </a:r>
            <a:r>
              <a:rPr lang="en-US" sz="2800" dirty="0" smtClean="0"/>
              <a:t>for </a:t>
            </a:r>
            <a:r>
              <a:rPr lang="en-US" sz="2800" dirty="0" smtClean="0"/>
              <a:t>even a </a:t>
            </a:r>
            <a:r>
              <a:rPr lang="en-US" sz="2800" i="1" dirty="0" smtClean="0"/>
              <a:t>small</a:t>
            </a:r>
            <a:r>
              <a:rPr lang="en-US" sz="2800" dirty="0" smtClean="0"/>
              <a:t> </a:t>
            </a:r>
            <a:r>
              <a:rPr lang="en-US" sz="2800" dirty="0" smtClean="0"/>
              <a:t> share </a:t>
            </a:r>
            <a:r>
              <a:rPr lang="en-US" sz="2800" dirty="0" smtClean="0"/>
              <a:t>in his salvation? What are we, in effect, doing</a:t>
            </a:r>
            <a:r>
              <a:rPr lang="en-US" sz="2800" dirty="0" smtClean="0"/>
              <a:t>? </a:t>
            </a:r>
            <a:r>
              <a:rPr lang="en-US" sz="2800" dirty="0" smtClean="0"/>
              <a:t>(</a:t>
            </a:r>
            <a:r>
              <a:rPr lang="en-US" sz="2800" dirty="0" smtClean="0"/>
              <a:t>pg </a:t>
            </a:r>
            <a:r>
              <a:rPr lang="en-US" sz="2800" dirty="0" smtClean="0"/>
              <a:t>40).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20000"/>
          </a:bodyPr>
          <a:lstStyle/>
          <a:p>
            <a:r>
              <a:rPr lang="en-US" i="1" dirty="0" smtClean="0"/>
              <a:t>W</a:t>
            </a:r>
            <a:r>
              <a:rPr lang="en-US" i="1" dirty="0" smtClean="0"/>
              <a:t>e </a:t>
            </a:r>
            <a:r>
              <a:rPr lang="en-US" i="1" dirty="0" smtClean="0"/>
              <a:t>insisted on keeping Law and Gospel separate</a:t>
            </a:r>
            <a:r>
              <a:rPr lang="en-US" dirty="0" smtClean="0"/>
              <a:t>, while our opponents mingle the one with the other. </a:t>
            </a:r>
            <a:r>
              <a:rPr lang="en-US" dirty="0" smtClean="0"/>
              <a:t>[We say] “Out of </a:t>
            </a:r>
            <a:r>
              <a:rPr lang="en-US" dirty="0" smtClean="0"/>
              <a:t>pure mercy, God has elected us to the praise of the glory of His </a:t>
            </a:r>
            <a:r>
              <a:rPr lang="en-US" dirty="0" smtClean="0"/>
              <a:t>grace.” [They say] “No</a:t>
            </a:r>
            <a:r>
              <a:rPr lang="en-US" dirty="0" smtClean="0"/>
              <a:t>, He must have beheld something in men that prompted Him to elect this or that particular man. When He beheld something good in a person, He elected him.” If that were so, man would really be the principal cause of his salvation. In that case man could say, “Thank God, I have done my share towards being saved.”</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16. </a:t>
            </a:r>
            <a:r>
              <a:rPr lang="en-US" sz="2800" dirty="0" smtClean="0"/>
              <a:t>Walther refers to the </a:t>
            </a:r>
            <a:r>
              <a:rPr lang="en-US" sz="2800" dirty="0" err="1" smtClean="0"/>
              <a:t>Predestinarian</a:t>
            </a:r>
            <a:r>
              <a:rPr lang="en-US" sz="2800" dirty="0" smtClean="0"/>
              <a:t> Controversy</a:t>
            </a:r>
            <a:r>
              <a:rPr lang="en-US" sz="2800" dirty="0" smtClean="0"/>
              <a:t>, which during his lifetime </a:t>
            </a:r>
            <a:r>
              <a:rPr lang="en-US" sz="2800" dirty="0" smtClean="0"/>
              <a:t>shook </a:t>
            </a:r>
            <a:r>
              <a:rPr lang="en-US" sz="2800" dirty="0" smtClean="0"/>
              <a:t>American </a:t>
            </a:r>
            <a:r>
              <a:rPr lang="en-US" sz="2800" dirty="0" smtClean="0"/>
              <a:t>Lutheranism. </a:t>
            </a:r>
            <a:r>
              <a:rPr lang="en-US" sz="2800" dirty="0" smtClean="0"/>
              <a:t>H</a:t>
            </a:r>
            <a:r>
              <a:rPr lang="en-US" sz="2800" dirty="0" smtClean="0"/>
              <a:t>ow </a:t>
            </a:r>
            <a:r>
              <a:rPr lang="en-US" sz="2800" dirty="0" smtClean="0"/>
              <a:t>did the distinction between </a:t>
            </a:r>
            <a:r>
              <a:rPr lang="en-US" sz="2800" dirty="0" smtClean="0"/>
              <a:t>Law </a:t>
            </a:r>
            <a:r>
              <a:rPr lang="en-US" sz="2800" dirty="0" smtClean="0"/>
              <a:t>and Gospel affect that controversy</a:t>
            </a:r>
            <a:r>
              <a:rPr lang="en-US" sz="2800" dirty="0" smtClean="0"/>
              <a:t>? </a:t>
            </a:r>
            <a:r>
              <a:rPr lang="en-US" sz="2800" dirty="0" smtClean="0"/>
              <a:t>(pg 40)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lnSpcReduction="10000"/>
          </a:bodyPr>
          <a:lstStyle/>
          <a:p>
            <a:r>
              <a:rPr lang="en-US" dirty="0" smtClean="0"/>
              <a:t>Walther’s fifth thesis says that it’s not enough to teach all doctrines according to the Bible, one must also do what?</a:t>
            </a:r>
          </a:p>
          <a:p>
            <a:r>
              <a:rPr lang="en-US" dirty="0" smtClean="0"/>
              <a:t>Walther says, “woe upon every one who furnishes soft pillows” for whom?</a:t>
            </a:r>
          </a:p>
          <a:p>
            <a:r>
              <a:rPr lang="en-US" dirty="0" smtClean="0"/>
              <a:t>If Law and Gospel are confounded in a sermon, what will happen?</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Yonder we shall see — and marvel — that </a:t>
            </a:r>
            <a:r>
              <a:rPr lang="en-US" i="1" dirty="0" smtClean="0"/>
              <a:t>there has not been an hour when God did not work in us to save </a:t>
            </a:r>
            <a:r>
              <a:rPr lang="en-US" i="1" dirty="0" smtClean="0"/>
              <a:t>us.</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17. </a:t>
            </a:r>
            <a:r>
              <a:rPr lang="en-US" sz="2800" dirty="0" smtClean="0"/>
              <a:t>W</a:t>
            </a:r>
            <a:r>
              <a:rPr lang="en-US" sz="2800" dirty="0" smtClean="0"/>
              <a:t>e </a:t>
            </a:r>
            <a:r>
              <a:rPr lang="en-US" sz="2800" dirty="0" smtClean="0"/>
              <a:t>sometimes </a:t>
            </a:r>
            <a:r>
              <a:rPr lang="en-US" sz="2800" dirty="0" smtClean="0"/>
              <a:t>view our salvation as if it were a one-time </a:t>
            </a:r>
            <a:r>
              <a:rPr lang="en-US" sz="2800" dirty="0" smtClean="0"/>
              <a:t>event. But what will we </a:t>
            </a:r>
            <a:r>
              <a:rPr lang="en-US" sz="2800" dirty="0" smtClean="0"/>
              <a:t>realize - and marvel over - when </a:t>
            </a:r>
            <a:r>
              <a:rPr lang="en-US" sz="2800" dirty="0" smtClean="0"/>
              <a:t>we reach heaven</a:t>
            </a:r>
            <a:r>
              <a:rPr lang="en-US" sz="2800" dirty="0" smtClean="0"/>
              <a:t>? </a:t>
            </a:r>
            <a:r>
              <a:rPr lang="en-US" sz="2800" dirty="0" smtClean="0"/>
              <a:t>(</a:t>
            </a:r>
            <a:r>
              <a:rPr lang="en-US" sz="2800" dirty="0" smtClean="0"/>
              <a:t>pg </a:t>
            </a:r>
            <a:r>
              <a:rPr lang="en-US" sz="2800" dirty="0" smtClean="0"/>
              <a:t>40-41)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if there is </a:t>
            </a:r>
            <a:r>
              <a:rPr lang="en-US" i="1" dirty="0" smtClean="0"/>
              <a:t>a </a:t>
            </a:r>
            <a:r>
              <a:rPr lang="en-US" i="1" dirty="0" smtClean="0"/>
              <a:t>sting  </a:t>
            </a:r>
            <a:r>
              <a:rPr lang="en-US" dirty="0" smtClean="0"/>
              <a:t>in it. The honey of the Gospel may at first taste good, but if a sting of the Law goes with it, everything is </a:t>
            </a:r>
            <a:r>
              <a:rPr lang="en-US" dirty="0" smtClean="0"/>
              <a:t>spoiled.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18. </a:t>
            </a:r>
            <a:r>
              <a:rPr lang="en-US" sz="2800" dirty="0" smtClean="0"/>
              <a:t>T</a:t>
            </a:r>
            <a:r>
              <a:rPr lang="en-US" sz="2800" dirty="0" smtClean="0"/>
              <a:t>he </a:t>
            </a:r>
            <a:r>
              <a:rPr lang="en-US" sz="2800" dirty="0" smtClean="0"/>
              <a:t>most comforting preaching in the world is of no help to </a:t>
            </a:r>
            <a:r>
              <a:rPr lang="en-US" sz="2800" dirty="0" err="1" smtClean="0"/>
              <a:t>sinnersif</a:t>
            </a:r>
            <a:r>
              <a:rPr lang="en-US" sz="2800" dirty="0" smtClean="0"/>
              <a:t> </a:t>
            </a:r>
            <a:r>
              <a:rPr lang="en-US" sz="2800" dirty="0" smtClean="0"/>
              <a:t>there is </a:t>
            </a:r>
            <a:r>
              <a:rPr lang="en-US" sz="2800" i="1" dirty="0" smtClean="0"/>
              <a:t>what</a:t>
            </a:r>
            <a:r>
              <a:rPr lang="en-US" sz="2800" dirty="0" smtClean="0"/>
              <a:t> in it?</a:t>
            </a:r>
            <a:r>
              <a:rPr lang="en-US" sz="2800" dirty="0" smtClean="0"/>
              <a:t> </a:t>
            </a:r>
            <a:r>
              <a:rPr lang="en-US" sz="2800" dirty="0" smtClean="0"/>
              <a:t>(pg </a:t>
            </a:r>
            <a:r>
              <a:rPr lang="en-US" sz="2800" dirty="0" smtClean="0"/>
              <a:t>41)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“Then </a:t>
            </a:r>
            <a:r>
              <a:rPr lang="en-US" dirty="0" smtClean="0"/>
              <a:t>I </a:t>
            </a:r>
            <a:r>
              <a:rPr lang="en-US" dirty="0" smtClean="0"/>
              <a:t>am lost. For in that case I must ask myself, </a:t>
            </a:r>
            <a:r>
              <a:rPr lang="en-US" dirty="0" smtClean="0"/>
              <a:t>‘Have </a:t>
            </a:r>
            <a:r>
              <a:rPr lang="en-US" dirty="0" smtClean="0"/>
              <a:t>I done as God desires</a:t>
            </a:r>
            <a:r>
              <a:rPr lang="en-US" dirty="0" smtClean="0"/>
              <a:t>?’ </a:t>
            </a:r>
            <a:r>
              <a:rPr lang="en-US" dirty="0" smtClean="0"/>
              <a:t>and I shall find no help.</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19. </a:t>
            </a:r>
            <a:r>
              <a:rPr lang="en-US" sz="2800" dirty="0" smtClean="0"/>
              <a:t>I</a:t>
            </a:r>
            <a:r>
              <a:rPr lang="en-US" sz="2800" dirty="0" smtClean="0"/>
              <a:t>f </a:t>
            </a:r>
            <a:r>
              <a:rPr lang="en-US" sz="2800" dirty="0" smtClean="0"/>
              <a:t>a preacher mingles Law and Gospel, and says, </a:t>
            </a:r>
            <a:r>
              <a:rPr lang="en-US" sz="2800" dirty="0" smtClean="0"/>
              <a:t>“Come</a:t>
            </a:r>
            <a:r>
              <a:rPr lang="en-US" sz="2800" dirty="0" smtClean="0"/>
              <a:t>, for all things are now </a:t>
            </a:r>
            <a:r>
              <a:rPr lang="en-US" sz="2800" dirty="0" smtClean="0"/>
              <a:t>ready - provided </a:t>
            </a:r>
            <a:r>
              <a:rPr lang="en-US" sz="2800" dirty="0" smtClean="0"/>
              <a:t>you do this or that," where does that leave </a:t>
            </a:r>
            <a:r>
              <a:rPr lang="en-US" sz="2800" dirty="0" smtClean="0"/>
              <a:t>sinners like you and me? </a:t>
            </a:r>
            <a:r>
              <a:rPr lang="en-US" sz="2800" dirty="0" smtClean="0"/>
              <a:t>(</a:t>
            </a:r>
            <a:r>
              <a:rPr lang="en-US" sz="2800" dirty="0" smtClean="0"/>
              <a:t>pg </a:t>
            </a:r>
            <a:r>
              <a:rPr lang="en-US" sz="2800" dirty="0" smtClean="0"/>
              <a:t>41)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who can measure the greatness of God’s love which is revealed in the fact that God desires not only to save this world of apostate men, but also to employ men from this very world, </a:t>
            </a:r>
            <a:r>
              <a:rPr lang="en-US" i="1" dirty="0" smtClean="0"/>
              <a:t>fellow-sinners</a:t>
            </a:r>
            <a:r>
              <a:rPr lang="en-US" dirty="0" smtClean="0"/>
              <a:t>, for this task?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 </a:t>
            </a:r>
            <a:r>
              <a:rPr lang="en-US" sz="2800" dirty="0" smtClean="0"/>
              <a:t>Walther finds it marvelous that God should save a world of sinners through his son Jesus Christ, but it is "marvellous beyond comparison" that he uses </a:t>
            </a:r>
            <a:r>
              <a:rPr lang="en-US" sz="2800" i="1" dirty="0" smtClean="0"/>
              <a:t>whom</a:t>
            </a:r>
            <a:r>
              <a:rPr lang="en-US" sz="2800" dirty="0" smtClean="0"/>
              <a:t> to accomplish this task</a:t>
            </a:r>
            <a:r>
              <a:rPr lang="en-US" sz="2800" dirty="0" smtClean="0"/>
              <a:t>?</a:t>
            </a:r>
            <a:r>
              <a:rPr lang="en-US" sz="2800" dirty="0" smtClean="0"/>
              <a:t> </a:t>
            </a:r>
            <a:r>
              <a:rPr lang="en-US" sz="2800" dirty="0" smtClean="0"/>
              <a:t>(pg </a:t>
            </a:r>
            <a:r>
              <a:rPr lang="en-US" sz="2800" dirty="0" smtClean="0"/>
              <a:t>26).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20000"/>
          </a:bodyPr>
          <a:lstStyle/>
          <a:p>
            <a:r>
              <a:rPr lang="en-US" dirty="0" smtClean="0"/>
              <a:t>“</a:t>
            </a:r>
            <a:r>
              <a:rPr lang="en-US" dirty="0" smtClean="0"/>
              <a:t>If you could learn at this place how to prolong the life of those who will be entrusted to your care by fifty years or even to raise the </a:t>
            </a:r>
            <a:r>
              <a:rPr lang="en-US" dirty="0" smtClean="0"/>
              <a:t>dead…all </a:t>
            </a:r>
            <a:r>
              <a:rPr lang="en-US" dirty="0" smtClean="0"/>
              <a:t>this would be as nothing compared with the </a:t>
            </a:r>
            <a:r>
              <a:rPr lang="en-US" dirty="0" err="1" smtClean="0"/>
              <a:t>sublimeness</a:t>
            </a:r>
            <a:r>
              <a:rPr lang="en-US" dirty="0" smtClean="0"/>
              <a:t> and glory of the calling for which you are to be trained here. You are not to prolong this poor, temporal life of those who will be entrusted to your care, but you are to bring to them the life that is the sum of all bliss, the life that is eternal, without end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 </a:t>
            </a:r>
            <a:r>
              <a:rPr lang="en-US" sz="2800" dirty="0" smtClean="0"/>
              <a:t>You, like a seminary student, are learning to share the Gospel in this class. Walther says this is the best and most beneficial skill you could have, even better than the ability to do </a:t>
            </a:r>
            <a:r>
              <a:rPr lang="en-US" sz="2800" i="1" dirty="0" smtClean="0"/>
              <a:t>what</a:t>
            </a:r>
            <a:r>
              <a:rPr lang="en-US" sz="2800" i="1" dirty="0" smtClean="0"/>
              <a:t>? </a:t>
            </a:r>
            <a:r>
              <a:rPr lang="en-US" sz="2800" dirty="0" smtClean="0"/>
              <a:t>(</a:t>
            </a:r>
            <a:r>
              <a:rPr lang="en-US" sz="2800" dirty="0" smtClean="0"/>
              <a:t>pg ).</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i="1" dirty="0" smtClean="0"/>
              <a:t>Only he is an orthodox teacher who not only presents all the articles of faith in accordance with Scripture, but also rightly distinguished from each other the Law and the Gospel.</a:t>
            </a:r>
            <a:endParaRPr lang="en-US" dirty="0" smtClean="0"/>
          </a:p>
          <a:p>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a:t>
            </a:r>
            <a:r>
              <a:rPr lang="en-US" sz="7300" dirty="0" smtClean="0">
                <a:latin typeface="Colonna MT" pitchFamily="82" charset="0"/>
              </a:rPr>
              <a:t>II</a:t>
            </a:r>
            <a:r>
              <a:rPr lang="en-US" sz="7300" dirty="0" smtClean="0">
                <a:latin typeface="Colonna MT" pitchFamily="82" charset="0"/>
              </a:rPr>
              <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distinction between the Law and the Gospel must be maintained </a:t>
            </a:r>
            <a:r>
              <a:rPr lang="en-US" i="1" dirty="0" smtClean="0"/>
              <a:t>at every point</a:t>
            </a:r>
            <a:r>
              <a:rPr lang="en-US" dirty="0" smtClean="0"/>
              <a:t>.” </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3. </a:t>
            </a:r>
            <a:r>
              <a:rPr lang="en-US" sz="2800" dirty="0" smtClean="0"/>
              <a:t>Walther quotes Johann </a:t>
            </a:r>
            <a:r>
              <a:rPr lang="en-US" sz="2800" dirty="0" smtClean="0"/>
              <a:t>Gerhardt, one of the great Lutheran </a:t>
            </a:r>
            <a:r>
              <a:rPr lang="en-US" sz="2800" dirty="0" err="1" smtClean="0"/>
              <a:t>dogmaticians</a:t>
            </a:r>
            <a:r>
              <a:rPr lang="en-US" sz="2800" dirty="0" smtClean="0"/>
              <a:t>. According to him, at </a:t>
            </a:r>
            <a:r>
              <a:rPr lang="en-US" sz="2800" i="1" dirty="0" smtClean="0"/>
              <a:t>what point </a:t>
            </a:r>
            <a:r>
              <a:rPr lang="en-US" sz="2800" i="1" dirty="0" smtClean="0"/>
              <a:t> </a:t>
            </a:r>
            <a:r>
              <a:rPr lang="en-US" sz="2800" dirty="0" smtClean="0"/>
              <a:t>in </a:t>
            </a:r>
            <a:r>
              <a:rPr lang="en-US" sz="2800" dirty="0" smtClean="0"/>
              <a:t>our teaching of the Word of God must the distinction of Law and Gospel be maintained?</a:t>
            </a:r>
            <a:r>
              <a:rPr lang="en-US" sz="2800" dirty="0" smtClean="0"/>
              <a:t> </a:t>
            </a:r>
            <a:r>
              <a:rPr lang="en-US" sz="2800" dirty="0" smtClean="0"/>
              <a:t>(pg </a:t>
            </a:r>
            <a:r>
              <a:rPr lang="en-US" sz="2800" dirty="0" smtClean="0"/>
              <a:t>37).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Gerhard proceeds: “However, this distinction must be observed above all at two points: </a:t>
            </a:r>
            <a:r>
              <a:rPr lang="en-US" i="1" dirty="0" smtClean="0"/>
              <a:t>First, in the article of </a:t>
            </a:r>
            <a:r>
              <a:rPr lang="en-US" i="1" dirty="0" smtClean="0"/>
              <a:t>justification.”</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4. </a:t>
            </a:r>
            <a:r>
              <a:rPr lang="en-US" sz="2800" dirty="0" smtClean="0"/>
              <a:t>However there are two teachings concerning which this distinction must be observed above all. What is the first one</a:t>
            </a:r>
            <a:r>
              <a:rPr lang="en-US" sz="2800" dirty="0" smtClean="0"/>
              <a:t>? </a:t>
            </a:r>
            <a:r>
              <a:rPr lang="en-US" sz="2800" dirty="0" smtClean="0"/>
              <a:t>(</a:t>
            </a:r>
            <a:r>
              <a:rPr lang="en-US" sz="2800" dirty="0" smtClean="0"/>
              <a:t>pg </a:t>
            </a:r>
            <a:r>
              <a:rPr lang="en-US" sz="2800" dirty="0" smtClean="0"/>
              <a:t>37-38).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Law does not belong in the doctrine of </a:t>
            </a:r>
            <a:r>
              <a:rPr lang="en-US" i="1" dirty="0" smtClean="0"/>
              <a:t>justification</a:t>
            </a:r>
            <a:r>
              <a:rPr lang="en-US" dirty="0" smtClean="0"/>
              <a:t>. That is a most important point. We cannot be saved by the Law; accordingly, God provides another means for us by which we can be saved.”</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5. </a:t>
            </a:r>
            <a:r>
              <a:rPr lang="en-US" sz="2800" dirty="0" smtClean="0"/>
              <a:t>W</a:t>
            </a:r>
            <a:r>
              <a:rPr lang="en-US" sz="2800" dirty="0" smtClean="0"/>
              <a:t>hich </a:t>
            </a:r>
            <a:r>
              <a:rPr lang="en-US" sz="2800" dirty="0" smtClean="0"/>
              <a:t>teaching, Law or Gospel, definitely does </a:t>
            </a:r>
            <a:r>
              <a:rPr lang="en-US" sz="2800" i="1" dirty="0" smtClean="0"/>
              <a:t>not </a:t>
            </a:r>
            <a:r>
              <a:rPr lang="en-US" sz="2800" dirty="0" smtClean="0"/>
              <a:t>belong in the doctrine of justification?</a:t>
            </a:r>
            <a:r>
              <a:rPr lang="en-US" sz="2800" dirty="0" smtClean="0"/>
              <a:t> </a:t>
            </a:r>
            <a:r>
              <a:rPr lang="en-US" sz="2800" dirty="0" smtClean="0"/>
              <a:t>(pg </a:t>
            </a:r>
            <a:r>
              <a:rPr lang="en-US" sz="2800" dirty="0" smtClean="0"/>
              <a:t>38).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Bible would sink to the level of any other </a:t>
            </a:r>
            <a:r>
              <a:rPr lang="en-US" i="1" dirty="0" smtClean="0"/>
              <a:t>book of morals</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6. </a:t>
            </a:r>
            <a:r>
              <a:rPr lang="en-US" sz="2800" dirty="0" smtClean="0"/>
              <a:t>W</a:t>
            </a:r>
            <a:r>
              <a:rPr lang="en-US" sz="2800" dirty="0" smtClean="0"/>
              <a:t>ithout </a:t>
            </a:r>
            <a:r>
              <a:rPr lang="en-US" sz="2800" dirty="0" smtClean="0"/>
              <a:t>the free Gospel in Christ, the Bible would </a:t>
            </a:r>
            <a:r>
              <a:rPr lang="en-US" sz="2800" dirty="0" smtClean="0"/>
              <a:t>descend to </a:t>
            </a:r>
            <a:r>
              <a:rPr lang="en-US" sz="2800" dirty="0" smtClean="0"/>
              <a:t>the level of </a:t>
            </a:r>
            <a:r>
              <a:rPr lang="en-US" sz="2800" i="1" dirty="0" smtClean="0"/>
              <a:t>what</a:t>
            </a:r>
            <a:r>
              <a:rPr lang="en-US" sz="2800" dirty="0" smtClean="0"/>
              <a:t> </a:t>
            </a:r>
            <a:r>
              <a:rPr lang="en-US" sz="2800" dirty="0" smtClean="0"/>
              <a:t> kind </a:t>
            </a:r>
            <a:r>
              <a:rPr lang="en-US" sz="2800" dirty="0" smtClean="0"/>
              <a:t>of book</a:t>
            </a:r>
            <a:r>
              <a:rPr lang="en-US" sz="2800" dirty="0" smtClean="0"/>
              <a:t>? </a:t>
            </a:r>
            <a:r>
              <a:rPr lang="en-US" sz="2800" dirty="0" smtClean="0"/>
              <a:t>(</a:t>
            </a:r>
            <a:r>
              <a:rPr lang="en-US" sz="2800" dirty="0" smtClean="0"/>
              <a:t>pg </a:t>
            </a:r>
            <a:r>
              <a:rPr lang="en-US" sz="2800" dirty="0" smtClean="0"/>
              <a:t>38).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525</TotalTime>
  <Words>1503</Words>
  <Application>Microsoft Office PowerPoint</Application>
  <PresentationFormat>On-screen Show (4:3)</PresentationFormat>
  <Paragraphs>90</Paragraphs>
  <Slides>22</Slides>
  <Notes>21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Concourse</vt:lpstr>
      <vt:lpstr>The Proper Distinction Between Law and Gospel  by CFW Walther</vt:lpstr>
      <vt:lpstr>Review: </vt:lpstr>
      <vt:lpstr>1. Walther finds it marvelous that God should save a world of sinners through his son Jesus Christ, but it is "marvellous beyond comparison" that he uses whom to accomplish this task? (pg 26).</vt:lpstr>
      <vt:lpstr>2. You, like a seminary student, are learning to share the Gospel in this class. Walther says this is the best and most beneficial skill you could have, even better than the ability to do what? (pg ).</vt:lpstr>
      <vt:lpstr> Thesis II </vt:lpstr>
      <vt:lpstr>3. Walther quotes Johann Gerhardt, one of the great Lutheran dogmaticians. According to him, at what point  in our teaching of the Word of God must the distinction of Law and Gospel be maintained? (pg 37).</vt:lpstr>
      <vt:lpstr>4. However there are two teachings concerning which this distinction must be observed above all. What is the first one? (pg 37-38).</vt:lpstr>
      <vt:lpstr>5. Which teaching, Law or Gospel, definitely does not belong in the doctrine of justification? (pg 38).</vt:lpstr>
      <vt:lpstr>6. Without the free Gospel in Christ, the Bible would descend to the level of what  kind of book? (pg 38).</vt:lpstr>
      <vt:lpstr>7. When presenting the Gospel, we should simply say, “Accept this message!"  What would any addition to this be? (pg 38)</vt:lpstr>
      <vt:lpstr>8. What is faith? Is it the mere thought, "I believe"? If not, what is it?(pg 38)</vt:lpstr>
      <vt:lpstr>9. What must never  be brought into "the solemn meeting where God justifies the center," (that is, the proclamation of the Gospel) (pg 38)</vt:lpstr>
      <vt:lpstr>10. Gerhardt said, “A hedge must be made around Mt. Sinai, but not around Golgotha." what do you think that means? (pg 39)</vt:lpstr>
      <vt:lpstr>11. The Lord has given two keys to his Church (that is, all believers). What do these two keys do? (pg 39)</vt:lpstr>
      <vt:lpstr>12. this Ministry (or administration) of the Keys is the second area in which it is especially important to maintain the distinction between Law and Gospel. To whom should forgiveness of sins never be proclaimed? (pg 39)</vt:lpstr>
      <vt:lpstr>13. How is it different when a Christian speaks to an another individual, compared to when a pastor preaches to a congregation? What must be presented even to a Christian congregation? (pg 39)</vt:lpstr>
      <vt:lpstr>14.  A person "poisons the well which God has dug for man's salvation," when he does what?  (pg 40)</vt:lpstr>
      <vt:lpstr>15.  What if we credit a person for even a small  share in his salvation? What are we, in effect, doing? (pg 40).</vt:lpstr>
      <vt:lpstr>16. Walther refers to the Predestinarian Controversy, which during his lifetime shook American Lutheranism. How did the distinction between Law and Gospel affect that controversy? (pg 40)</vt:lpstr>
      <vt:lpstr>17. We sometimes view our salvation as if it were a one-time event. But what will we realize - and marvel over - when we reach heaven? (pg 40-41)</vt:lpstr>
      <vt:lpstr>18. The most comforting preaching in the world is of no help to sinnersif there is what in it? (pg 41)</vt:lpstr>
      <vt:lpstr>19. If a preacher mingles Law and Gospel, and says, “Come, for all things are now ready - provided you do this or that," where does that leave sinners like you and me? (pg 41)</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37</cp:revision>
  <dcterms:created xsi:type="dcterms:W3CDTF">2011-01-18T19:12:19Z</dcterms:created>
  <dcterms:modified xsi:type="dcterms:W3CDTF">2011-02-08T19:39:52Z</dcterms:modified>
</cp:coreProperties>
</file>